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65" r:id="rId9"/>
    <p:sldId id="266" r:id="rId10"/>
    <p:sldId id="271" r:id="rId11"/>
    <p:sldId id="269" r:id="rId12"/>
    <p:sldId id="270" r:id="rId13"/>
    <p:sldId id="268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84" r:id="rId24"/>
    <p:sldId id="280" r:id="rId25"/>
    <p:sldId id="285" r:id="rId26"/>
    <p:sldId id="286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087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3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4E028-085C-6A4B-8A98-54C082950BBC}" type="datetimeFigureOut">
              <a:rPr kumimoji="1" lang="zh-CN" altLang="en-US" smtClean="0"/>
              <a:t>17/7/16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F4906-17E4-F34C-AFB1-17A62F2985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09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F4906-17E4-F34C-AFB1-17A62F2985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8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1EF4-31ED-45C2-AC47-F2718A41336B}" type="datetimeFigureOut">
              <a:rPr lang="en-US" smtClean="0"/>
              <a:t>17/7/16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E976D3-5B7F-4300-ABED-C91F1B2AE209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DC1E59-17DD-41CE-97CA-624A472382D4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(带标题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BE1EF4-31ED-45C2-AC47-F2718A41336B}" type="datetimeFigureOut">
              <a:rPr lang="en-US" smtClean="0"/>
              <a:t>17/7/16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2017年7月16日星期日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2017年7月16日星期日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85800" y="1975605"/>
            <a:ext cx="7848600" cy="224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6000" dirty="0" smtClean="0">
                <a:solidFill>
                  <a:schemeClr val="tx1"/>
                </a:solidFill>
              </a:rPr>
              <a:t>主题模型</a:t>
            </a:r>
            <a:br>
              <a:rPr kumimoji="1" lang="zh-CN" altLang="en-US" sz="6000" dirty="0" smtClean="0">
                <a:solidFill>
                  <a:schemeClr val="tx1"/>
                </a:solidFill>
              </a:rPr>
            </a:br>
            <a:r>
              <a:rPr kumimoji="1" lang="zh-CN" altLang="en-US" dirty="0" smtClean="0">
                <a:solidFill>
                  <a:schemeClr val="tx1"/>
                </a:solidFill>
              </a:rPr>
              <a:t>		</a:t>
            </a:r>
            <a:r>
              <a:rPr kumimoji="1" lang="en-US" altLang="zh-CN" dirty="0" smtClean="0">
                <a:solidFill>
                  <a:schemeClr val="tx1"/>
                </a:solidFill>
              </a:rPr>
              <a:t> 	   </a:t>
            </a:r>
            <a:r>
              <a:rPr kumimoji="1" lang="en-US" altLang="zh-CN" sz="3600" dirty="0" smtClean="0">
                <a:solidFill>
                  <a:schemeClr val="tx1"/>
                </a:solidFill>
              </a:rPr>
              <a:t> </a:t>
            </a:r>
            <a:r>
              <a:rPr kumimoji="1" lang="zh-CN" altLang="en-US" sz="3600" dirty="0" smtClean="0">
                <a:solidFill>
                  <a:schemeClr val="tx1"/>
                </a:solidFill>
              </a:rPr>
              <a:t>——</a:t>
            </a:r>
            <a:r>
              <a:rPr kumimoji="1" lang="en-US" altLang="zh-CN" sz="3600" dirty="0" smtClean="0">
                <a:solidFill>
                  <a:schemeClr val="tx1"/>
                </a:solidFill>
              </a:rPr>
              <a:t> LSA, PLSA, LDA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685800" y="4146898"/>
            <a:ext cx="77132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1516" y="42779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+mn-ea"/>
                <a:cs typeface="华文仿宋"/>
              </a:rPr>
              <a:t>白敬亭</a:t>
            </a:r>
            <a:endParaRPr kumimoji="1" lang="zh-CN" altLang="en-US" sz="2800" dirty="0">
              <a:latin typeface="+mn-ea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373239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507703"/>
            <a:ext cx="7662864" cy="3874076"/>
          </a:xfrm>
        </p:spPr>
        <p:txBody>
          <a:bodyPr>
            <a:normAutofit lnSpcReduction="10000"/>
          </a:bodyPr>
          <a:lstStyle/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也就是说知道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d,w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，需要求解的是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z,d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w,z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 marL="0" indent="0">
              <a:buNone/>
            </a:pP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根据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d,w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构建对数似然函数，并最大化对数似然函数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对于有隐藏变量的最优化问题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 EM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算法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的</a:t>
            </a:r>
            <a:r>
              <a:rPr kumimoji="1" lang="en-US" altLang="zh-CN" sz="3200" dirty="0"/>
              <a:t>EM</a:t>
            </a:r>
            <a:r>
              <a:rPr kumimoji="1" lang="zh-CN" altLang="en-US" sz="3200" dirty="0"/>
              <a:t>求解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3" y="3858002"/>
            <a:ext cx="6458536" cy="1557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59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507700"/>
            <a:ext cx="7662864" cy="3697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算法的基本实现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思想：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步骤：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求隐含变量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当前估计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的参数条件下的后验概率。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步骤：最大化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Complete data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对数似然函数的期望，此时我们使用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步骤里计算的隐含变量的后验概率，得到新的参数值。</a:t>
            </a:r>
          </a:p>
          <a:p>
            <a:pPr marL="0" indent="0">
              <a:buNone/>
            </a:pP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两步迭代进行直到收敛。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（不断提升对数极大似然函数下界的过程）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的</a:t>
            </a:r>
            <a:r>
              <a:rPr kumimoji="1" lang="en-US" altLang="zh-CN" sz="3200" dirty="0"/>
              <a:t>EM</a:t>
            </a:r>
            <a:r>
              <a:rPr kumimoji="1" lang="zh-CN" altLang="en-US" sz="3200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178108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步，用贝叶斯公式计算隐含变量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z_k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当前参数取值条件下的后验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概率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这里的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都是已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知的，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因为我们一开始会对它们设置一个初始值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6" y="3552577"/>
            <a:ext cx="5527784" cy="1228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65" y="4802990"/>
            <a:ext cx="1114404" cy="4436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430" y="4841459"/>
            <a:ext cx="1164709" cy="443699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的</a:t>
            </a:r>
            <a:r>
              <a:rPr kumimoji="1" lang="en-US" altLang="zh-CN" sz="3200" dirty="0"/>
              <a:t>EM</a:t>
            </a:r>
            <a:r>
              <a:rPr kumimoji="1" lang="zh-CN" altLang="en-US" sz="3200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58394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353016"/>
            <a:ext cx="7662864" cy="3267169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步，计算对数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似然函数的期望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并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最大化期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望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这时的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z|d,w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步骤中已经计算过，期望中包含的自变量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z,d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w,z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，分别对它们求偏导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，令偏导为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的</a:t>
            </a:r>
            <a:r>
              <a:rPr kumimoji="1" lang="en-US" altLang="zh-CN" sz="3200" dirty="0"/>
              <a:t>EM</a:t>
            </a:r>
            <a:r>
              <a:rPr kumimoji="1" lang="zh-CN" altLang="en-US" sz="3200" dirty="0"/>
              <a:t>求解</a:t>
            </a:r>
          </a:p>
        </p:txBody>
      </p:sp>
      <p:pic>
        <p:nvPicPr>
          <p:cNvPr id="11" name="图片 10" descr="http://img.blog.csdn.net/20150130171548848?watermark/2/text/aHR0cDovL2Jsb2cuY3Nkbi5uZXQvcHVxdXRvZ2V0aGVy/font/5a6L5L2T/fontsize/400/fill/I0JBQkFCMA==/dissolve/70/gravity/Cent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45" y="2978898"/>
            <a:ext cx="6670867" cy="91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ttp://img.blog.csdn.net/20150130171910934?watermark/2/text/aHR0cDovL2Jsb2cuY3Nkbi5uZXQvcHVxdXRvZ2V0aGVy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72" y="4909735"/>
            <a:ext cx="6965297" cy="170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73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4" y="2609344"/>
            <a:ext cx="8279625" cy="3627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求解得：</a:t>
            </a:r>
          </a:p>
          <a:p>
            <a:pPr marL="0" indent="0"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得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到的两个参数的更新公式</a:t>
            </a:r>
            <a:r>
              <a:rPr lang="zh-CN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不断重复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两个步骤，可以得到最终的两个参数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|</a:t>
            </a:r>
            <a:r>
              <a:rPr lang="en-US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w|z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的</a:t>
            </a:r>
            <a:r>
              <a:rPr kumimoji="1" lang="en-US" altLang="zh-CN" sz="3200" dirty="0"/>
              <a:t>EM</a:t>
            </a:r>
            <a:r>
              <a:rPr kumimoji="1" lang="zh-CN" altLang="en-US" sz="3200" dirty="0"/>
              <a:t>求解</a:t>
            </a:r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3" y="2871081"/>
            <a:ext cx="5074404" cy="1710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8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248" y="2186201"/>
            <a:ext cx="8011551" cy="427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优势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定义了概率模型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，变量及相应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的概率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分布都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有明确的解释；</a:t>
            </a:r>
          </a:p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相比于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LSA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隐含了高斯分布假设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隐含的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nomial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分布假设更符合文本特性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zh-CN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不足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的参数个数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·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·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，随文档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数量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的增加而线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性增加；</a:t>
            </a:r>
          </a:p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只是对已有文档的建模，并不是完备的生成式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模型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。所以容易过拟合。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PLSA</a:t>
            </a:r>
            <a:r>
              <a:rPr lang="zh-CN" altLang="zh-CN" sz="3200" dirty="0"/>
              <a:t>（</a:t>
            </a:r>
            <a:r>
              <a:rPr lang="en-US" altLang="zh-CN" sz="3200" dirty="0"/>
              <a:t>Probabilistic latent semantic analysis</a:t>
            </a:r>
            <a:r>
              <a:rPr lang="zh-CN" altLang="zh-CN" sz="32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3717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LDA</a:t>
            </a:r>
            <a:r>
              <a:rPr lang="zh-CN" altLang="zh-CN" sz="3200" dirty="0" smtClean="0"/>
              <a:t>（</a:t>
            </a:r>
            <a:r>
              <a:rPr lang="en-US" altLang="zh-CN" sz="3200" dirty="0"/>
              <a:t>Latent </a:t>
            </a:r>
            <a:r>
              <a:rPr lang="en-US" altLang="zh-CN" sz="3200" dirty="0" err="1"/>
              <a:t>Dirichlet</a:t>
            </a:r>
            <a:r>
              <a:rPr lang="en-US" altLang="zh-CN" sz="3200" dirty="0"/>
              <a:t> allocation</a:t>
            </a:r>
            <a:r>
              <a:rPr lang="zh-CN" altLang="zh-CN" sz="3200" dirty="0"/>
              <a:t> </a:t>
            </a:r>
            <a:r>
              <a:rPr lang="zh-CN" altLang="zh-CN" sz="3200" dirty="0" smtClean="0"/>
              <a:t>）</a:t>
            </a:r>
            <a:endParaRPr lang="zh-CN" altLang="zh-CN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66575" y="2901413"/>
            <a:ext cx="7108547" cy="25640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LDA</a:t>
            </a: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整体思想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多项分布和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Dirichlet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分布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参数的学习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6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LDA</a:t>
            </a:r>
            <a:r>
              <a:rPr lang="zh-CN" altLang="zh-CN" sz="3200" dirty="0" smtClean="0"/>
              <a:t>（</a:t>
            </a:r>
            <a:r>
              <a:rPr lang="en-US" altLang="zh-CN" sz="3200" dirty="0"/>
              <a:t>Latent </a:t>
            </a:r>
            <a:r>
              <a:rPr lang="en-US" altLang="zh-CN" sz="3200" dirty="0" err="1"/>
              <a:t>Dirichlet</a:t>
            </a:r>
            <a:r>
              <a:rPr lang="en-US" altLang="zh-CN" sz="3200" dirty="0"/>
              <a:t> allocation</a:t>
            </a:r>
            <a:r>
              <a:rPr lang="zh-CN" altLang="zh-CN" sz="3200" dirty="0"/>
              <a:t> </a:t>
            </a:r>
            <a:r>
              <a:rPr lang="zh-CN" altLang="zh-CN" sz="3200" dirty="0" smtClean="0"/>
              <a:t>）</a:t>
            </a:r>
            <a:endParaRPr lang="zh-CN" altLang="zh-CN" sz="3200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0" y="2829867"/>
            <a:ext cx="3509684" cy="15094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903563" y="441730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PLSA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71931" y="4417303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LDA</a:t>
            </a:r>
            <a:endParaRPr kumimoji="1"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22" y="2518943"/>
            <a:ext cx="4129405" cy="189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8614" y="4998543"/>
            <a:ext cx="7639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LDA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的基础上加上了贝叶斯框架，主题在文档下的分布不是确定的分布，而是服从一个狄利克雷先验分布。词在主题下的分布也服从一个狄利克雷先验分布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0" y="2341649"/>
            <a:ext cx="5250264" cy="423303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LDA</a:t>
            </a:r>
            <a:r>
              <a:rPr lang="zh-CN" altLang="zh-CN" sz="3200" dirty="0" smtClean="0"/>
              <a:t>（</a:t>
            </a:r>
            <a:r>
              <a:rPr lang="en-US" altLang="zh-CN" sz="3200" dirty="0"/>
              <a:t>Latent </a:t>
            </a:r>
            <a:r>
              <a:rPr lang="en-US" altLang="zh-CN" sz="3200" dirty="0" err="1"/>
              <a:t>Dirichlet</a:t>
            </a:r>
            <a:r>
              <a:rPr lang="en-US" altLang="zh-CN" sz="3200" dirty="0"/>
              <a:t> allocation</a:t>
            </a:r>
            <a:r>
              <a:rPr lang="zh-CN" altLang="zh-CN" sz="3200" dirty="0"/>
              <a:t> </a:t>
            </a:r>
            <a:r>
              <a:rPr lang="zh-CN" altLang="zh-CN" sz="3200" dirty="0" smtClean="0"/>
              <a:t>）</a:t>
            </a:r>
            <a:endParaRPr lang="zh-CN" altLang="zh-CN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07464" y="2963274"/>
            <a:ext cx="3436535" cy="283450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of unigrams</a:t>
            </a:r>
          </a:p>
          <a:p>
            <a:pPr marL="0" indent="0">
              <a:buNone/>
            </a:pPr>
            <a:endParaRPr lang="zh-CN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</a:p>
          <a:p>
            <a:pPr marL="0" indent="0">
              <a:buNone/>
            </a:pP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LDA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0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155" y="2146165"/>
            <a:ext cx="7947025" cy="4247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多项分布：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Dirichlet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分布：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共轭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多项分布和</a:t>
            </a:r>
            <a:r>
              <a:rPr lang="en-US" altLang="zh-CN" sz="3200" dirty="0" err="1" smtClean="0"/>
              <a:t>Dirichlet</a:t>
            </a:r>
            <a:r>
              <a:rPr lang="zh-CN" altLang="en-US" sz="3200" dirty="0" smtClean="0"/>
              <a:t>分布</a:t>
            </a:r>
            <a:endParaRPr lang="zh-CN" altLang="zh-CN" sz="3200" dirty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77" y="2534780"/>
            <a:ext cx="6584253" cy="63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96" y="3410701"/>
            <a:ext cx="4810872" cy="86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236" y="4472122"/>
            <a:ext cx="3305936" cy="7223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730" y="5445125"/>
            <a:ext cx="6134100" cy="10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介绍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477" y="2477243"/>
            <a:ext cx="7813045" cy="3998797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主题模型</a:t>
            </a:r>
            <a:r>
              <a:rPr lang="zh-CN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用来在一系列文档中发现抽象主题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的一种统计模型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应用：</a:t>
            </a: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聚类</a:t>
            </a:r>
          </a:p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2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特征生成</a:t>
            </a:r>
          </a:p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3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降维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x-none" altLang="x-none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  </a:t>
            </a:r>
            <a:r>
              <a:rPr kumimoji="0" lang="x-none" altLang="x-none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，</a:t>
            </a:r>
            <a:endParaRPr kumimoji="0" lang="x-none" altLang="x-none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3790" y="224973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问题（先验）：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46" y="2648264"/>
            <a:ext cx="3780127" cy="3809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36852" y="308631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排序后的顺序统计量为：</a:t>
            </a:r>
            <a:endParaRPr lang="en-US" altLang="zh-CN" sz="200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125" y="3543022"/>
            <a:ext cx="2248000" cy="4768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350" y="4022048"/>
            <a:ext cx="1638300" cy="4832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36852" y="4079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问</a:t>
            </a:r>
            <a:endParaRPr lang="en-US" altLang="zh-CN" sz="2000" dirty="0" smtClean="0"/>
          </a:p>
        </p:txBody>
      </p:sp>
      <p:sp>
        <p:nvSpPr>
          <p:cNvPr id="27" name="矩形 26"/>
          <p:cNvSpPr/>
          <p:nvPr/>
        </p:nvSpPr>
        <p:spPr>
          <a:xfrm>
            <a:off x="3070125" y="407900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的联合分布概率是什么？</a:t>
            </a:r>
            <a:endParaRPr lang="en-US" altLang="zh-CN" sz="2000" dirty="0" smtClean="0"/>
          </a:p>
        </p:txBody>
      </p:sp>
      <p:sp>
        <p:nvSpPr>
          <p:cNvPr id="19" name="矩形 18"/>
          <p:cNvSpPr/>
          <p:nvPr/>
        </p:nvSpPr>
        <p:spPr>
          <a:xfrm>
            <a:off x="936852" y="4662685"/>
            <a:ext cx="7693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为简化计算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，取</a:t>
            </a:r>
            <a:r>
              <a:rPr lang="en-US" altLang="zh-CN" sz="2000" dirty="0">
                <a:solidFill>
                  <a:srgbClr val="333333"/>
                </a:solidFill>
                <a:latin typeface="Arial" charset="0"/>
              </a:rPr>
              <a:t>x3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满足</a:t>
            </a:r>
            <a:r>
              <a:rPr lang="en-US" altLang="zh-CN" sz="2000" dirty="0">
                <a:solidFill>
                  <a:srgbClr val="333333"/>
                </a:solidFill>
                <a:latin typeface="Arial" charset="0"/>
              </a:rPr>
              <a:t>x1+x2+x3=1,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但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只有</a:t>
            </a:r>
            <a:r>
              <a:rPr lang="en-US" altLang="zh-CN" sz="2000" dirty="0" smtClean="0">
                <a:solidFill>
                  <a:srgbClr val="333333"/>
                </a:solidFill>
                <a:latin typeface="Arial" charset="0"/>
              </a:rPr>
              <a:t>x1,x2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是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变量，如图：</a:t>
            </a:r>
            <a:endParaRPr lang="zh-CN" altLang="en-US" sz="20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5" y="5171823"/>
            <a:ext cx="7512050" cy="1305412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多项分布和</a:t>
            </a:r>
            <a:r>
              <a:rPr lang="en-US" altLang="zh-CN" sz="3200" dirty="0" err="1" smtClean="0"/>
              <a:t>Dirichlet</a:t>
            </a:r>
            <a:r>
              <a:rPr lang="zh-CN" altLang="en-US" sz="3200" dirty="0" smtClean="0"/>
              <a:t>分布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24678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x-none" altLang="x-none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  </a:t>
            </a:r>
            <a:r>
              <a:rPr kumimoji="0" lang="x-none" altLang="x-none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，</a:t>
            </a:r>
            <a:endParaRPr kumimoji="0" lang="x-none" altLang="x-none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6954" y="2333861"/>
            <a:ext cx="712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得到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14" y="2280388"/>
            <a:ext cx="1517278" cy="4351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960121" y="2333861"/>
            <a:ext cx="173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的联合分布是：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50" y="2793466"/>
            <a:ext cx="6318613" cy="11308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6954" y="4113912"/>
            <a:ext cx="7180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上面这个分布其实就是</a:t>
            </a:r>
            <a:r>
              <a:rPr lang="en-US" altLang="zh-CN" sz="2000" dirty="0">
                <a:solidFill>
                  <a:srgbClr val="333333"/>
                </a:solidFill>
                <a:latin typeface="Arial" charset="0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维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形式的</a:t>
            </a:r>
            <a:r>
              <a:rPr lang="en-US" altLang="zh-CN" sz="2000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altLang="zh-CN" sz="2000" dirty="0" err="1" smtClean="0">
                <a:solidFill>
                  <a:srgbClr val="333333"/>
                </a:solidFill>
                <a:latin typeface="Arial" charset="0"/>
              </a:rPr>
              <a:t>Dirichlet</a:t>
            </a:r>
            <a:r>
              <a:rPr lang="en-US" altLang="zh-CN" sz="2000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分布。</a:t>
            </a:r>
            <a:endParaRPr lang="zh-CN" altLang="en-US" sz="20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x-none" altLang="x-non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4" name="Picture 6" descr="http://img.blog.csdn.net/201411180037577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6" y="4691192"/>
            <a:ext cx="3564328" cy="30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656954" y="4641649"/>
            <a:ext cx="414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令</a:t>
            </a:r>
            <a:endParaRPr lang="zh-CN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4848826" y="4641649"/>
            <a:ext cx="4068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，分布密度最终化为：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先验</a:t>
            </a:r>
            <a:r>
              <a:rPr lang="en-US" altLang="zh-CN" sz="2000" dirty="0" smtClean="0"/>
              <a:t>Dir</a:t>
            </a:r>
            <a:r>
              <a:rPr lang="zh-CN" altLang="en-US" sz="2000" dirty="0" smtClean="0"/>
              <a:t>分布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  <p:pic>
        <p:nvPicPr>
          <p:cNvPr id="2058" name="Picture 10" descr="http://img.blog.csdn.net/201411180038170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4" y="5347419"/>
            <a:ext cx="4985232" cy="6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多项分布和</a:t>
            </a:r>
            <a:r>
              <a:rPr lang="en-US" altLang="zh-CN" sz="3200" dirty="0" err="1" smtClean="0"/>
              <a:t>Dirichlet</a:t>
            </a:r>
            <a:r>
              <a:rPr lang="zh-CN" altLang="en-US" sz="3200" dirty="0" smtClean="0"/>
              <a:t>分布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780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23790" y="2251879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问题（后验）：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97" y="2712996"/>
            <a:ext cx="3636716" cy="3076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73" y="3150616"/>
            <a:ext cx="1979915" cy="41998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23790" y="562489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问后验分布的</a:t>
            </a:r>
            <a:endParaRPr lang="en-US" altLang="zh-CN" sz="2000" dirty="0" smtClean="0"/>
          </a:p>
        </p:txBody>
      </p:sp>
      <p:sp>
        <p:nvSpPr>
          <p:cNvPr id="27" name="矩形 26"/>
          <p:cNvSpPr/>
          <p:nvPr/>
        </p:nvSpPr>
        <p:spPr>
          <a:xfrm>
            <a:off x="5089063" y="5648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分布是什么？</a:t>
            </a:r>
            <a:endParaRPr lang="en-US" altLang="zh-CN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940523" y="373335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令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288" y="3729284"/>
            <a:ext cx="4089400" cy="469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25588" y="374641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，</a:t>
            </a:r>
            <a:r>
              <a:rPr lang="zh-CN" altLang="en-US" sz="2000" dirty="0" smtClean="0"/>
              <a:t>现要</a:t>
            </a:r>
            <a:r>
              <a:rPr lang="zh-CN" altLang="en-US" sz="2000" dirty="0"/>
              <a:t>猜测</a:t>
            </a:r>
            <a:endParaRPr kumimoji="1"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598" y="3746413"/>
            <a:ext cx="1600200" cy="406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041" y="5617956"/>
            <a:ext cx="2565400" cy="43866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23790" y="2651330"/>
            <a:ext cx="775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当</a:t>
            </a:r>
            <a:r>
              <a:rPr kumimoji="1" lang="en-US" altLang="zh-CN" sz="2000" dirty="0" smtClean="0"/>
              <a:t>                             </a:t>
            </a:r>
            <a:r>
              <a:rPr kumimoji="1" lang="zh-CN" altLang="en-US" sz="2000" dirty="0" smtClean="0"/>
              <a:t>，排序后的统计量为：</a:t>
            </a:r>
            <a:endParaRPr kumimoji="1"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127863" y="4543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64402" y="4910070"/>
            <a:ext cx="78122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Yi</a:t>
            </a:r>
            <a:r>
              <a:rPr kumimoji="1" lang="zh-CN" altLang="en-US" sz="2000" dirty="0" smtClean="0"/>
              <a:t>落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(0, p1), (p1, p2),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(p2, 1)</a:t>
            </a:r>
            <a:r>
              <a:rPr kumimoji="1" lang="zh-CN" altLang="en-US" sz="2000" dirty="0" smtClean="0"/>
              <a:t>之间</a:t>
            </a:r>
            <a:r>
              <a:rPr kumimoji="1" lang="zh-CN" altLang="en-US" sz="2000" dirty="0" smtClean="0"/>
              <a:t>的个数分别为</a:t>
            </a:r>
            <a:r>
              <a:rPr kumimoji="1" lang="en-US" altLang="zh-CN" sz="2000" dirty="0" smtClean="0"/>
              <a:t>m1,m2,</a:t>
            </a:r>
            <a:r>
              <a:rPr kumimoji="1" lang="en-US" altLang="zh-CN" sz="2000" dirty="0" smtClean="0"/>
              <a:t>m3 </a:t>
            </a:r>
            <a:r>
              <a:rPr kumimoji="1" lang="en-US" altLang="zh-CN" dirty="0" smtClean="0"/>
              <a:t>(</a:t>
            </a:r>
            <a:r>
              <a:rPr kumimoji="1" lang="en-US" altLang="zh-CN" dirty="0" smtClean="0"/>
              <a:t>m1</a:t>
            </a:r>
            <a:r>
              <a:rPr kumimoji="1" lang="en-US" altLang="zh-CN" dirty="0" smtClean="0"/>
              <a:t>+m2+</a:t>
            </a:r>
            <a:r>
              <a:rPr kumimoji="1" lang="en-US" altLang="zh-CN" dirty="0" smtClean="0"/>
              <a:t>m3</a:t>
            </a:r>
            <a:r>
              <a:rPr kumimoji="1" lang="en-US" altLang="zh-CN" dirty="0" smtClean="0"/>
              <a:t>=m)</a:t>
            </a:r>
            <a:endParaRPr kumimoji="1"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450" y="4358582"/>
            <a:ext cx="3060700" cy="3683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多项分布和</a:t>
            </a:r>
            <a:r>
              <a:rPr lang="en-US" altLang="zh-CN" sz="3200" dirty="0" err="1" smtClean="0"/>
              <a:t>Dirichlet</a:t>
            </a:r>
            <a:r>
              <a:rPr lang="zh-CN" altLang="en-US" sz="3200" dirty="0" smtClean="0"/>
              <a:t>分布</a:t>
            </a:r>
            <a:endParaRPr lang="zh-CN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864402" y="43585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另有一批样本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385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90500" y="111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x-none" altLang="x-non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4572" y="2462442"/>
            <a:ext cx="742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p1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p2</a:t>
            </a:r>
            <a:r>
              <a:rPr kumimoji="1" lang="zh-CN" altLang="en-US" sz="2000" dirty="0" smtClean="0"/>
              <a:t>分别是</a:t>
            </a:r>
            <a:r>
              <a:rPr kumimoji="1" lang="en-US" altLang="zh-CN" sz="2000" dirty="0" err="1" smtClean="0"/>
              <a:t>m+n</a:t>
            </a:r>
            <a:r>
              <a:rPr kumimoji="1" lang="zh-CN" altLang="en-US" sz="2000" dirty="0" smtClean="0"/>
              <a:t>个数中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k1+m1</a:t>
            </a:r>
            <a:r>
              <a:rPr lang="zh-CN" altLang="en-US" sz="2000" dirty="0" smtClean="0"/>
              <a:t>大的，以及第</a:t>
            </a:r>
            <a:r>
              <a:rPr lang="en-US" altLang="zh-CN" sz="2000" dirty="0" smtClean="0"/>
              <a:t>k2+m2</a:t>
            </a:r>
            <a:r>
              <a:rPr lang="zh-CN" altLang="en-US" sz="2000" dirty="0" smtClean="0"/>
              <a:t>大的数，</a:t>
            </a:r>
            <a:endParaRPr kumimoji="1"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664572" y="292438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因此后验分布应为：</a:t>
            </a:r>
            <a:endParaRPr lang="zh-CN" altLang="en-US" sz="2000" dirty="0"/>
          </a:p>
        </p:txBody>
      </p:sp>
      <p:pic>
        <p:nvPicPr>
          <p:cNvPr id="4103" name="Picture 7" descr="http://img.blog.csdn.net/201411182151467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3" y="3344661"/>
            <a:ext cx="4671646" cy="35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86887" y="391498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而</a:t>
            </a:r>
            <a:endParaRPr kumimoji="1"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862731"/>
            <a:ext cx="1714500" cy="50294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 flipH="1">
            <a:off x="2780936" y="3954172"/>
            <a:ext cx="236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服从多项式分布</a:t>
            </a:r>
            <a:endParaRPr kumimoji="1" lang="zh-CN" altLang="en-US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61" y="3954172"/>
            <a:ext cx="1104900" cy="381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86887" y="448675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所以上面的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过程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可以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表述为</a:t>
            </a:r>
            <a:r>
              <a:rPr lang="zh-CN" altLang="en-US" sz="2000" dirty="0" smtClean="0">
                <a:solidFill>
                  <a:srgbClr val="333333"/>
                </a:solidFill>
                <a:latin typeface="Arial" charset="0"/>
              </a:rPr>
              <a:t>：</a:t>
            </a:r>
            <a:endParaRPr lang="zh-CN" altLang="en-US" sz="2000" dirty="0"/>
          </a:p>
        </p:txBody>
      </p:sp>
      <p:pic>
        <p:nvPicPr>
          <p:cNvPr id="4107" name="Picture 11" descr="http://img.blog.csdn.net/201411182206320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461" y="4987851"/>
            <a:ext cx="41719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704255" y="5549745"/>
            <a:ext cx="8094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Arial" charset="0"/>
              </a:rPr>
              <a:t>观测到的数据符合多项分布，参数的先验分布和后验分布都是</a:t>
            </a:r>
            <a:r>
              <a:rPr lang="en-US" altLang="zh-CN" sz="2000" dirty="0" err="1">
                <a:solidFill>
                  <a:srgbClr val="333333"/>
                </a:solidFill>
                <a:latin typeface="Arial" charset="0"/>
              </a:rPr>
              <a:t>Dirichlet</a:t>
            </a:r>
            <a:r>
              <a:rPr lang="en-US" altLang="zh-CN" sz="2000" dirty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zh-CN" altLang="en-US" sz="2000" b="1" dirty="0">
                <a:solidFill>
                  <a:srgbClr val="333333"/>
                </a:solidFill>
                <a:latin typeface="Arial" charset="0"/>
              </a:rPr>
              <a:t>分布</a:t>
            </a:r>
            <a:r>
              <a:rPr lang="zh-CN" altLang="en-US" sz="2000" dirty="0">
                <a:solidFill>
                  <a:srgbClr val="333333"/>
                </a:solidFill>
                <a:latin typeface="Arial" charset="0"/>
              </a:rPr>
              <a:t>的情况，</a:t>
            </a:r>
            <a:r>
              <a:rPr lang="zh-CN" altLang="en-US" sz="2000" b="1" dirty="0">
                <a:solidFill>
                  <a:srgbClr val="333333"/>
                </a:solidFill>
                <a:latin typeface="Arial" charset="0"/>
              </a:rPr>
              <a:t>就是</a:t>
            </a:r>
            <a:r>
              <a:rPr lang="en-US" altLang="zh-CN" sz="2000" dirty="0" err="1">
                <a:solidFill>
                  <a:srgbClr val="333333"/>
                </a:solidFill>
                <a:latin typeface="Arial" charset="0"/>
              </a:rPr>
              <a:t>Dirichlet</a:t>
            </a:r>
            <a:r>
              <a:rPr lang="en-US" altLang="zh-CN" sz="2000" dirty="0">
                <a:solidFill>
                  <a:srgbClr val="333333"/>
                </a:solidFill>
                <a:latin typeface="Arial" charset="0"/>
              </a:rPr>
              <a:t>-Multinomial </a:t>
            </a:r>
            <a:r>
              <a:rPr lang="zh-CN" altLang="en-US" sz="2000" b="1" dirty="0" smtClean="0">
                <a:solidFill>
                  <a:srgbClr val="333333"/>
                </a:solidFill>
                <a:latin typeface="Arial" charset="0"/>
              </a:rPr>
              <a:t>共轭。</a:t>
            </a:r>
            <a:endParaRPr lang="zh-CN" altLang="en-US" sz="2000" dirty="0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多项分布和</a:t>
            </a:r>
            <a:r>
              <a:rPr lang="en-US" altLang="zh-CN" sz="3200" dirty="0" err="1" smtClean="0"/>
              <a:t>Dirichlet</a:t>
            </a:r>
            <a:r>
              <a:rPr lang="zh-CN" altLang="en-US" sz="3200" dirty="0" smtClean="0"/>
              <a:t>分布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8690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参数的学习</a:t>
            </a:r>
            <a:endParaRPr lang="zh-CN" altLang="zh-CN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98815"/>
            <a:ext cx="3131571" cy="338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114800" y="2815362"/>
            <a:ext cx="44577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 smtClean="0"/>
              <a:t>       </a:t>
            </a:r>
            <a:r>
              <a:rPr lang="zh-CN" altLang="en-US" sz="2100" dirty="0" smtClean="0"/>
              <a:t>给定一个文档</a:t>
            </a:r>
            <a:r>
              <a:rPr lang="zh-CN" altLang="en-US" sz="2100" dirty="0"/>
              <a:t>集合，</a:t>
            </a:r>
            <a:r>
              <a:rPr lang="en-US" altLang="zh-CN" sz="2100" dirty="0" err="1"/>
              <a:t>wmn</a:t>
            </a:r>
            <a:r>
              <a:rPr lang="zh-CN" altLang="en-US" sz="2100" dirty="0"/>
              <a:t>是可以观察到的已知变量，</a:t>
            </a:r>
            <a:r>
              <a:rPr lang="en-US" altLang="zh-CN" sz="2100" dirty="0"/>
              <a:t>α</a:t>
            </a:r>
            <a:r>
              <a:rPr lang="zh-CN" altLang="en-US" sz="2100" dirty="0"/>
              <a:t>和</a:t>
            </a:r>
            <a:r>
              <a:rPr lang="en-US" altLang="zh-CN" sz="2100" dirty="0"/>
              <a:t>β</a:t>
            </a:r>
            <a:r>
              <a:rPr lang="zh-CN" altLang="en-US" sz="2100" dirty="0"/>
              <a:t>是根据经验给定的先验参数，其他的变量</a:t>
            </a:r>
            <a:r>
              <a:rPr lang="en-US" altLang="zh-CN" sz="2100" dirty="0" err="1"/>
              <a:t>zmn</a:t>
            </a:r>
            <a:r>
              <a:rPr lang="zh-CN" altLang="en-US" sz="2100" dirty="0"/>
              <a:t>，</a:t>
            </a:r>
            <a:r>
              <a:rPr lang="en-US" altLang="zh-CN" sz="2100" dirty="0" err="1"/>
              <a:t>θ</a:t>
            </a:r>
            <a:r>
              <a:rPr lang="zh-CN" altLang="en-US" sz="2100" dirty="0"/>
              <a:t>和</a:t>
            </a:r>
            <a:r>
              <a:rPr lang="en-US" altLang="zh-CN" sz="2100" dirty="0" err="1"/>
              <a:t>φ</a:t>
            </a:r>
            <a:r>
              <a:rPr lang="zh-CN" altLang="en-US" sz="2100" dirty="0"/>
              <a:t>都是未知的隐含变量，需要根据观察到的变量来学习估计的。根据</a:t>
            </a:r>
            <a:r>
              <a:rPr lang="en-US" altLang="zh-CN" sz="2100" dirty="0"/>
              <a:t>LDA</a:t>
            </a:r>
            <a:r>
              <a:rPr lang="zh-CN" altLang="en-US" sz="2100" dirty="0"/>
              <a:t>的图模型，可以写出所有变量的联合分布：</a:t>
            </a:r>
            <a:endParaRPr lang="zh-CN" altLang="en-US" sz="21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5523707"/>
            <a:ext cx="7310437" cy="82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543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参数的学习</a:t>
            </a:r>
            <a:endParaRPr lang="zh-CN" altLang="zh-CN" sz="32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2149475"/>
            <a:ext cx="8001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Gibbs Sampling</a:t>
            </a:r>
          </a:p>
          <a:p>
            <a:pPr>
              <a:lnSpc>
                <a:spcPct val="90000"/>
              </a:lnSpc>
            </a:pP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运行方式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每次选取概率向量的一个维度，给定其他维度的变量值采样当前维度的值。不断迭代，直到收敛输出待估计的参数。</a:t>
            </a:r>
            <a:endParaRPr lang="en-US" altLang="zh-CN" sz="2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初始时随机给文本中的每个单词分配主题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altLang="zh-CN" sz="21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(0)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，计算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zi|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altLang="zh-CN" sz="2100" b="1" baseline="-25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-i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，即根据其他所有词的主题分配估计当前词分配各个主题的概率。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再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根据这个概率分布为该词采样一个新的主题。</a:t>
            </a:r>
          </a:p>
          <a:p>
            <a:pPr>
              <a:lnSpc>
                <a:spcPct val="90000"/>
              </a:lnSpc>
            </a:pP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用同样的方法不断更新下一个词的主题，直到发现每个文档下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分布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θ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和每个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下词的分布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φ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收敛，算法停止，输出待估计的参数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θ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φ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，最终每个单词的主题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zmn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也同时得出。</a:t>
            </a:r>
            <a:endParaRPr lang="en-US" altLang="zh-CN" sz="2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实际应用中会设置最大迭代次数。</a:t>
            </a:r>
          </a:p>
          <a:p>
            <a:pPr>
              <a:lnSpc>
                <a:spcPct val="90000"/>
              </a:lnSpc>
            </a:pP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每一次计算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zi|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altLang="zh-CN" sz="2100" b="1" baseline="-25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-i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altLang="zh-CN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altLang="zh-CN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的公式称为</a:t>
            </a:r>
            <a:r>
              <a:rPr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Gibbs updating rule</a:t>
            </a:r>
            <a:r>
              <a:rPr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89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updating rule</a:t>
            </a:r>
            <a:endParaRPr lang="zh-CN" altLang="zh-CN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2539515"/>
            <a:ext cx="4266458" cy="242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539515"/>
            <a:ext cx="4048125" cy="242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5445125"/>
            <a:ext cx="2325687" cy="820228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016000" y="5715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其中：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5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Gibbs updating rule</a:t>
            </a:r>
            <a:endParaRPr lang="zh-CN" altLang="zh-CN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6" y="2217738"/>
            <a:ext cx="7684400" cy="405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06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547844"/>
            <a:ext cx="7662864" cy="353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每一步的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词分布和主题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分布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最终收敛。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参数的估计</a:t>
            </a:r>
            <a:endParaRPr lang="zh-CN" altLang="zh-CN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3219450"/>
            <a:ext cx="2603913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84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7507287" cy="677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主要内容</a:t>
            </a:r>
            <a:endParaRPr kumimoji="1" lang="zh-CN" altLang="en-US" sz="3600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2" y="2301195"/>
            <a:ext cx="7553717" cy="3866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2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LSA</a:t>
            </a:r>
            <a:r>
              <a:rPr lang="zh-CN" altLang="zh-CN" sz="3200" dirty="0"/>
              <a:t>（</a:t>
            </a:r>
            <a:r>
              <a:rPr lang="en-US" altLang="zh-CN" sz="3200" dirty="0"/>
              <a:t>Latent Semantic Analysis </a:t>
            </a:r>
            <a:r>
              <a:rPr lang="zh-CN" altLang="zh-CN" sz="3200" dirty="0" smtClean="0"/>
              <a:t>）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080" y="2271866"/>
            <a:ext cx="82296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词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文挡矩阵（由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IDF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得到）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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  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奇异值分解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选择奇异值中较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个，及对应的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行列，可得到原始矩阵的近似：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44" y="2942511"/>
            <a:ext cx="7606903" cy="20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69" y="5820869"/>
            <a:ext cx="1687831" cy="491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1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LSA</a:t>
            </a:r>
            <a:r>
              <a:rPr lang="zh-CN" altLang="zh-CN" sz="3200" dirty="0"/>
              <a:t>（</a:t>
            </a:r>
            <a:r>
              <a:rPr lang="en-US" altLang="zh-CN" sz="3200" dirty="0"/>
              <a:t>Latent Semantic Analysis </a:t>
            </a:r>
            <a:r>
              <a:rPr lang="zh-CN" altLang="zh-CN" sz="3200" dirty="0" smtClean="0"/>
              <a:t>）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3250" y="2301195"/>
            <a:ext cx="8083550" cy="40837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缺点：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逼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近后的矩阵中元素缺乏直观解释，甚至矩阵中会出现元素为负数的情况，特征向量的方向没有对应的物理解释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的选取会对结果产生太大影响，且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不是计算出来的而是一个经验值，所以很难选出合理的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值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SVD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计算复杂度高，且当有新的文档时需要重新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SVD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分解和低秩逼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近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的取值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也可能</a:t>
            </a:r>
            <a:r>
              <a:rPr lang="zh-CN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会变化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 marL="0" indent="0"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PLSA</a:t>
            </a:r>
            <a:r>
              <a:rPr lang="zh-CN" altLang="zh-CN" sz="3200" dirty="0"/>
              <a:t>（</a:t>
            </a:r>
            <a:r>
              <a:rPr lang="en-US" altLang="zh-CN" sz="3200" dirty="0"/>
              <a:t>Probabilistic latent semantic analysis</a:t>
            </a:r>
            <a:r>
              <a:rPr lang="zh-CN" altLang="zh-CN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823" y="2628138"/>
            <a:ext cx="7607300" cy="3835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Unigram model &amp;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unigrams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的文档生成模型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根据文档反推其主题分布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PLSA</a:t>
            </a: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kumimoji="1"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15598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4" y="2529696"/>
            <a:ext cx="7947025" cy="357482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Unigram model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在没有主题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的情况下，只看词语的联合分布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of unigrams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一篇文章对应一个主题，文章中所有的词语都由该主题生成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实际中，一篇文章通常包含多个主题，且每个主题所占比例不同。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比如介绍一个国家的文档中，往往会分别从教育、经济、交通等多个主题进行介绍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Unigram model &amp; </a:t>
            </a:r>
            <a:r>
              <a:rPr lang="en-US" altLang="zh-CN" sz="2800" dirty="0"/>
              <a:t>Mixture of unigrams model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20" y="2081716"/>
            <a:ext cx="2472862" cy="8959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670" y="3639924"/>
            <a:ext cx="3198702" cy="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214" y="2461815"/>
            <a:ext cx="8229600" cy="36718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假设有</a:t>
            </a:r>
            <a:r>
              <a:rPr kumimoji="1"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kumimoji="1"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篇文档</a:t>
            </a:r>
            <a:r>
              <a:rPr kumimoji="1"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，一</a:t>
            </a:r>
            <a:r>
              <a:rPr kumimoji="1"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共有</a:t>
            </a:r>
            <a:r>
              <a:rPr kumimoji="1"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kumimoji="1"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个可选的主题</a:t>
            </a:r>
            <a:r>
              <a:rPr kumimoji="1"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kumimoji="1"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个可选</a:t>
            </a:r>
            <a:r>
              <a:rPr kumimoji="1"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的词。对于每个文档，每个位置的词都由文档</a:t>
            </a:r>
            <a:r>
              <a:rPr kumimoji="1" lang="zh-CN" alt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主题词产生。</a:t>
            </a:r>
          </a:p>
          <a:p>
            <a:pPr marL="0" indent="0">
              <a:buNone/>
            </a:pPr>
            <a:endParaRPr kumimoji="1" lang="zh-CN" altLang="en-US" sz="2100" dirty="0" smtClean="0">
              <a:solidFill>
                <a:schemeClr val="tx1">
                  <a:lumMod val="85000"/>
                  <a:lumOff val="15000"/>
                </a:schemeClr>
              </a:solidFill>
              <a:sym typeface="Wingding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5" y="3668999"/>
            <a:ext cx="5485955" cy="263240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模型生成文档</a:t>
            </a:r>
          </a:p>
        </p:txBody>
      </p:sp>
    </p:spTree>
    <p:extLst>
      <p:ext uri="{BB962C8B-B14F-4D97-AF65-F5344CB8AC3E}">
        <p14:creationId xmlns:p14="http://schemas.microsoft.com/office/powerpoint/2010/main" val="5781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15" y="2557936"/>
            <a:ext cx="5251697" cy="21629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16" y="5047898"/>
            <a:ext cx="6280648" cy="83421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kumimoji="1" lang="en-US" altLang="zh-CN" sz="3200" dirty="0"/>
              <a:t>PLSA</a:t>
            </a:r>
            <a:r>
              <a:rPr kumimoji="1" lang="zh-CN" altLang="en-US" sz="3200" dirty="0"/>
              <a:t>模型生成文档</a:t>
            </a:r>
          </a:p>
        </p:txBody>
      </p:sp>
    </p:spTree>
    <p:extLst>
      <p:ext uri="{BB962C8B-B14F-4D97-AF65-F5344CB8AC3E}">
        <p14:creationId xmlns:p14="http://schemas.microsoft.com/office/powerpoint/2010/main" val="3577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起源">
  <a:themeElements>
    <a:clrScheme name="起源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起源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起源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起源.thmx</Template>
  <TotalTime>3050</TotalTime>
  <Words>920</Words>
  <Application>Microsoft Macintosh PowerPoint</Application>
  <PresentationFormat>全屏显示(4:3)</PresentationFormat>
  <Paragraphs>149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起源</vt:lpstr>
      <vt:lpstr>PowerPoint 演示文稿</vt:lpstr>
      <vt:lpstr>介绍</vt:lpstr>
      <vt:lpstr>主要内容</vt:lpstr>
      <vt:lpstr>LSA（Latent Semantic Analysis ）</vt:lpstr>
      <vt:lpstr>LSA（Latent Semantic Analysis ）</vt:lpstr>
      <vt:lpstr>PLSA（Probabilistic latent semantic analysis）</vt:lpstr>
      <vt:lpstr>Unigram model &amp; Mixture of unigrams model</vt:lpstr>
      <vt:lpstr>PLSA模型生成文档</vt:lpstr>
      <vt:lpstr>PLSA模型生成文档</vt:lpstr>
      <vt:lpstr>PLSA的EM求解</vt:lpstr>
      <vt:lpstr>PLSA的EM求解</vt:lpstr>
      <vt:lpstr>PLSA的EM求解</vt:lpstr>
      <vt:lpstr>PLSA的EM求解</vt:lpstr>
      <vt:lpstr>PLSA的EM求解</vt:lpstr>
      <vt:lpstr>PLSA（Probabilistic latent semantic analysis）</vt:lpstr>
      <vt:lpstr>LDA（Latent Dirichlet allocation ）</vt:lpstr>
      <vt:lpstr>LDA（Latent Dirichlet allocation ）</vt:lpstr>
      <vt:lpstr>LDA（Latent Dirichlet allocation ）</vt:lpstr>
      <vt:lpstr>多项分布和Dirichlet分布</vt:lpstr>
      <vt:lpstr>多项分布和Dirichlet分布</vt:lpstr>
      <vt:lpstr>多项分布和Dirichlet分布</vt:lpstr>
      <vt:lpstr>多项分布和Dirichlet分布</vt:lpstr>
      <vt:lpstr>多项分布和Dirichlet分布</vt:lpstr>
      <vt:lpstr>参数的学习</vt:lpstr>
      <vt:lpstr>参数的学习</vt:lpstr>
      <vt:lpstr>Gibbs updating rule</vt:lpstr>
      <vt:lpstr>Gibbs updating rule</vt:lpstr>
      <vt:lpstr>参数的估计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Jingting</dc:creator>
  <cp:lastModifiedBy>Bai Jingting</cp:lastModifiedBy>
  <cp:revision>60</cp:revision>
  <dcterms:created xsi:type="dcterms:W3CDTF">2017-07-13T07:40:52Z</dcterms:created>
  <dcterms:modified xsi:type="dcterms:W3CDTF">2017-07-16T10:43:39Z</dcterms:modified>
</cp:coreProperties>
</file>